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</p:sldMasterIdLst>
  <p:notesMasterIdLst>
    <p:notesMasterId r:id="rId38"/>
  </p:notesMasterIdLst>
  <p:sldIdLst>
    <p:sldId id="28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86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87" r:id="rId19"/>
    <p:sldId id="284" r:id="rId20"/>
    <p:sldId id="271" r:id="rId21"/>
    <p:sldId id="272" r:id="rId22"/>
    <p:sldId id="274" r:id="rId23"/>
    <p:sldId id="275" r:id="rId24"/>
    <p:sldId id="276" r:id="rId25"/>
    <p:sldId id="288" r:id="rId26"/>
    <p:sldId id="278" r:id="rId27"/>
    <p:sldId id="279" r:id="rId28"/>
    <p:sldId id="290" r:id="rId29"/>
    <p:sldId id="291" r:id="rId30"/>
    <p:sldId id="280" r:id="rId31"/>
    <p:sldId id="281" r:id="rId32"/>
    <p:sldId id="282" r:id="rId33"/>
    <p:sldId id="283" r:id="rId34"/>
    <p:sldId id="292" r:id="rId35"/>
    <p:sldId id="293" r:id="rId36"/>
    <p:sldId id="294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17" autoAdjust="0"/>
    <p:restoredTop sz="94718" autoAdjust="0"/>
  </p:normalViewPr>
  <p:slideViewPr>
    <p:cSldViewPr snapToGrid="0">
      <p:cViewPr>
        <p:scale>
          <a:sx n="50" d="100"/>
          <a:sy n="50" d="100"/>
        </p:scale>
        <p:origin x="-522" y="-45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402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.15576948902168827"/>
          <c:y val="0.21220925577307018"/>
          <c:w val="0.77602013409943371"/>
          <c:h val="0.7563624765571903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7030A0"/>
              </a:solidFill>
            </c:spPr>
          </c:dPt>
          <c:dPt>
            <c:idx val="1"/>
            <c:spPr>
              <a:solidFill>
                <a:srgbClr val="002060"/>
              </a:solidFill>
            </c:spPr>
          </c:dPt>
          <c:dPt>
            <c:idx val="2"/>
            <c:spPr>
              <a:solidFill>
                <a:srgbClr val="00FF00"/>
              </a:solidFill>
            </c:spPr>
          </c:dPt>
          <c:dPt>
            <c:idx val="3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4"/>
            <c:spPr>
              <a:solidFill>
                <a:srgbClr val="FF6600"/>
              </a:solidFill>
            </c:spPr>
          </c:dPt>
          <c:dPt>
            <c:idx val="5"/>
            <c:spPr>
              <a:solidFill>
                <a:srgbClr val="FF0000"/>
              </a:solidFill>
            </c:spPr>
          </c:dPt>
          <c:dPt>
            <c:idx val="6"/>
            <c:spPr>
              <a:solidFill>
                <a:srgbClr val="FFFF00"/>
              </a:solidFill>
            </c:spPr>
          </c:dPt>
          <c:dPt>
            <c:idx val="7"/>
            <c:spPr>
              <a:solidFill>
                <a:srgbClr val="0070C0"/>
              </a:solidFill>
            </c:spPr>
          </c:dPt>
          <c:dPt>
            <c:idx val="8"/>
            <c:spPr>
              <a:solidFill>
                <a:srgbClr val="00B050"/>
              </a:solidFill>
            </c:spPr>
          </c:dPt>
          <c:dPt>
            <c:idx val="9"/>
            <c:spPr>
              <a:solidFill>
                <a:srgbClr val="0000FF"/>
              </a:solidFill>
            </c:spPr>
          </c:dPt>
          <c:dLbls>
            <c:dLbl>
              <c:idx val="0"/>
              <c:layout>
                <c:manualLayout>
                  <c:x val="-0.21572574843406789"/>
                  <c:y val="-9.5760098646633762E-2"/>
                </c:manualLayout>
              </c:layout>
              <c:tx>
                <c:rich>
                  <a:bodyPr/>
                  <a:lstStyle/>
                  <a:p>
                    <a:pPr>
                      <a:defRPr b="0"/>
                    </a:pPr>
                    <a:r>
                      <a:rPr lang="ru-RU" b="1" dirty="0" smtClean="0">
                        <a:latin typeface="Times New Roman" pitchFamily="18" charset="0"/>
                        <a:cs typeface="Times New Roman" pitchFamily="18" charset="0"/>
                      </a:rPr>
                      <a:t>РФ</a:t>
                    </a:r>
                    <a:r>
                      <a:rPr lang="ru-RU" b="1" dirty="0">
                        <a:latin typeface="Times New Roman" pitchFamily="18" charset="0"/>
                        <a:cs typeface="Times New Roman" pitchFamily="18" charset="0"/>
                      </a:rPr>
                      <a:t>
</a:t>
                    </a:r>
                    <a:r>
                      <a:rPr lang="en-US" b="1" dirty="0" smtClean="0">
                        <a:latin typeface="Times New Roman" pitchFamily="18" charset="0"/>
                        <a:cs typeface="Times New Roman" pitchFamily="18" charset="0"/>
                      </a:rPr>
                      <a:t>6</a:t>
                    </a:r>
                    <a:r>
                      <a:rPr lang="ru-RU" b="1" dirty="0" smtClean="0">
                        <a:latin typeface="Times New Roman" pitchFamily="18" charset="0"/>
                        <a:cs typeface="Times New Roman" pitchFamily="18" charset="0"/>
                      </a:rPr>
                      <a:t>9</a:t>
                    </a:r>
                    <a:endParaRPr lang="ru-RU" b="1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/>
              <c:showCatName val="1"/>
              <c:showPercent val="1"/>
            </c:dLbl>
            <c:dLbl>
              <c:idx val="1"/>
              <c:layout>
                <c:manualLayout>
                  <c:x val="-5.4498877708607134E-3"/>
                  <c:y val="5.8562542036917783E-2"/>
                </c:manualLayout>
              </c:layout>
              <c:tx>
                <c:rich>
                  <a:bodyPr/>
                  <a:lstStyle/>
                  <a:p>
                    <a:pPr>
                      <a:defRPr b="0"/>
                    </a:pPr>
                    <a:r>
                      <a: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КНР
</a:t>
                    </a:r>
                    <a:r>
                      <a:rPr lang="en-US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ru-RU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7</a:t>
                    </a:r>
                  </a:p>
                  <a:p>
                    <a:pPr>
                      <a:defRPr b="0"/>
                    </a:pPr>
                    <a:endParaRPr lang="ru-RU" b="1" dirty="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/>
              <c:showCatName val="1"/>
              <c:showPercent val="1"/>
            </c:dLbl>
            <c:dLbl>
              <c:idx val="2"/>
              <c:layout>
                <c:manualLayout>
                  <c:x val="-0.20662271824730688"/>
                  <c:y val="3.3003206371462236E-2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500" b="1" dirty="0">
                        <a:latin typeface="Times New Roman" pitchFamily="18" charset="0"/>
                        <a:cs typeface="Times New Roman" pitchFamily="18" charset="0"/>
                      </a:rPr>
                      <a:t>Туркменистан
</a:t>
                    </a:r>
                    <a:r>
                      <a:rPr lang="en-US" sz="1500" b="1" dirty="0" smtClean="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ru-RU" sz="1500" b="1" dirty="0" smtClean="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</a:p>
                </c:rich>
              </c:tx>
              <c:spPr/>
              <c:showCatName val="1"/>
              <c:showPercent val="1"/>
            </c:dLbl>
            <c:dLbl>
              <c:idx val="3"/>
              <c:layout>
                <c:manualLayout>
                  <c:x val="-9.0936178070234464E-2"/>
                  <c:y val="-3.7897504652975263E-2"/>
                </c:manualLayout>
              </c:layout>
              <c:tx>
                <c:rich>
                  <a:bodyPr/>
                  <a:lstStyle/>
                  <a:p>
                    <a:r>
                      <a:rPr lang="ru-RU" sz="1500" b="1" dirty="0">
                        <a:latin typeface="Times New Roman" pitchFamily="18" charset="0"/>
                        <a:cs typeface="Times New Roman" pitchFamily="18" charset="0"/>
                      </a:rPr>
                      <a:t>Афганистан
</a:t>
                    </a:r>
                    <a:r>
                      <a:rPr lang="en-US" sz="1500" b="1" dirty="0" smtClean="0">
                        <a:latin typeface="Times New Roman" pitchFamily="18" charset="0"/>
                        <a:cs typeface="Times New Roman" pitchFamily="18" charset="0"/>
                      </a:rPr>
                      <a:t>6</a:t>
                    </a:r>
                    <a:endParaRPr lang="ru-RU" sz="15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</c:dLbl>
            <c:dLbl>
              <c:idx val="4"/>
              <c:layout>
                <c:manualLayout>
                  <c:x val="-0.16511322433357939"/>
                  <c:y val="-0.1421292655238556"/>
                </c:manualLayout>
              </c:layout>
              <c:tx>
                <c:rich>
                  <a:bodyPr/>
                  <a:lstStyle/>
                  <a:p>
                    <a:r>
                      <a:rPr lang="ru-RU" sz="1500" b="1" dirty="0">
                        <a:latin typeface="Times New Roman" pitchFamily="18" charset="0"/>
                        <a:cs typeface="Times New Roman" pitchFamily="18" charset="0"/>
                      </a:rPr>
                      <a:t>Узбекистан
</a:t>
                    </a:r>
                    <a:r>
                      <a:rPr lang="ru-RU" sz="1500" b="1" dirty="0" smtClean="0">
                        <a:latin typeface="Times New Roman" pitchFamily="18" charset="0"/>
                        <a:cs typeface="Times New Roman" pitchFamily="18" charset="0"/>
                      </a:rPr>
                      <a:t>5</a:t>
                    </a:r>
                  </a:p>
                </c:rich>
              </c:tx>
              <c:showCatName val="1"/>
              <c:showPercent val="1"/>
            </c:dLbl>
            <c:dLbl>
              <c:idx val="5"/>
              <c:layout>
                <c:manualLayout>
                  <c:x val="-4.89632593452341E-2"/>
                  <c:y val="-0.12256230360529964"/>
                </c:manualLayout>
              </c:layout>
              <c:tx>
                <c:rich>
                  <a:bodyPr/>
                  <a:lstStyle/>
                  <a:p>
                    <a:r>
                      <a:rPr lang="ru-RU" sz="1500" b="1" dirty="0">
                        <a:latin typeface="Times New Roman" pitchFamily="18" charset="0"/>
                        <a:cs typeface="Times New Roman" pitchFamily="18" charset="0"/>
                      </a:rPr>
                      <a:t>Казахстан
</a:t>
                    </a:r>
                    <a:r>
                      <a:rPr lang="ru-RU" sz="1500" b="1" dirty="0" smtClean="0">
                        <a:latin typeface="Times New Roman" pitchFamily="18" charset="0"/>
                        <a:cs typeface="Times New Roman" pitchFamily="18" charset="0"/>
                      </a:rPr>
                      <a:t>3</a:t>
                    </a:r>
                    <a:endParaRPr lang="ru-RU" sz="15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</c:dLbl>
            <c:dLbl>
              <c:idx val="6"/>
              <c:layout>
                <c:manualLayout>
                  <c:x val="3.897099907914555E-2"/>
                  <c:y val="-0.11972269869004959"/>
                </c:manualLayout>
              </c:layout>
              <c:tx>
                <c:rich>
                  <a:bodyPr/>
                  <a:lstStyle/>
                  <a:p>
                    <a:r>
                      <a:rPr lang="ru-RU" sz="1500" b="1" dirty="0">
                        <a:latin typeface="Times New Roman" pitchFamily="18" charset="0"/>
                        <a:cs typeface="Times New Roman" pitchFamily="18" charset="0"/>
                      </a:rPr>
                      <a:t>Корея
</a:t>
                    </a:r>
                    <a:r>
                      <a:rPr lang="ru-RU" sz="1500" b="1" dirty="0" smtClean="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lang="ru-RU" sz="15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</c:dLbl>
            <c:dLbl>
              <c:idx val="7"/>
              <c:layout>
                <c:manualLayout>
                  <c:x val="0.17967303670948009"/>
                  <c:y val="-0.14233522417910141"/>
                </c:manualLayout>
              </c:layout>
              <c:tx>
                <c:rich>
                  <a:bodyPr/>
                  <a:lstStyle/>
                  <a:p>
                    <a:r>
                      <a:rPr lang="ru-RU" sz="1500" b="1" dirty="0">
                        <a:latin typeface="Times New Roman" pitchFamily="18" charset="0"/>
                        <a:cs typeface="Times New Roman" pitchFamily="18" charset="0"/>
                      </a:rPr>
                      <a:t>Киргизия
</a:t>
                    </a:r>
                    <a:r>
                      <a:rPr lang="ru-RU" sz="1500" b="1" dirty="0" smtClean="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lang="ru-RU" sz="15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</c:dLbl>
            <c:dLbl>
              <c:idx val="8"/>
              <c:layout>
                <c:manualLayout>
                  <c:x val="0.30720718506297323"/>
                  <c:y val="-8.5314480628320699E-2"/>
                </c:manualLayout>
              </c:layout>
              <c:tx>
                <c:rich>
                  <a:bodyPr/>
                  <a:lstStyle/>
                  <a:p>
                    <a:r>
                      <a:rPr lang="ru-RU" sz="1500" b="1" dirty="0">
                        <a:latin typeface="Times New Roman" pitchFamily="18" charset="0"/>
                        <a:cs typeface="Times New Roman" pitchFamily="18" charset="0"/>
                      </a:rPr>
                      <a:t>Беларусь
</a:t>
                    </a:r>
                    <a:r>
                      <a:rPr lang="ru-RU" sz="1500" b="1" dirty="0" smtClean="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lang="ru-RU" sz="15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</c:dLbl>
            <c:dLbl>
              <c:idx val="9"/>
              <c:layout>
                <c:manualLayout>
                  <c:x val="0.31215318078483689"/>
                  <c:y val="4.6034206040504927E-2"/>
                </c:manualLayout>
              </c:layout>
              <c:tx>
                <c:rich>
                  <a:bodyPr/>
                  <a:lstStyle/>
                  <a:p>
                    <a:r>
                      <a:rPr lang="ru-RU" sz="1500" b="1" dirty="0">
                        <a:latin typeface="Times New Roman" pitchFamily="18" charset="0"/>
                        <a:cs typeface="Times New Roman" pitchFamily="18" charset="0"/>
                      </a:rPr>
                      <a:t>Армения
</a:t>
                    </a:r>
                    <a:r>
                      <a:rPr lang="en-US" sz="1500" b="1" dirty="0" smtClean="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lang="ru-RU" sz="15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CatName val="1"/>
              <c:showPercent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Лист1!$A$2:$A$11</c:f>
              <c:strCache>
                <c:ptCount val="10"/>
                <c:pt idx="0">
                  <c:v>РФ</c:v>
                </c:pt>
                <c:pt idx="1">
                  <c:v>КНР</c:v>
                </c:pt>
                <c:pt idx="2">
                  <c:v>Туркменистан</c:v>
                </c:pt>
                <c:pt idx="3">
                  <c:v>Афганистан</c:v>
                </c:pt>
                <c:pt idx="4">
                  <c:v>Узбекистан</c:v>
                </c:pt>
                <c:pt idx="5">
                  <c:v>Казахстан</c:v>
                </c:pt>
                <c:pt idx="6">
                  <c:v>Корея</c:v>
                </c:pt>
                <c:pt idx="7">
                  <c:v>Киргизия</c:v>
                </c:pt>
                <c:pt idx="8">
                  <c:v>Беларусь</c:v>
                </c:pt>
                <c:pt idx="9">
                  <c:v>Армения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69</c:v>
                </c:pt>
                <c:pt idx="1">
                  <c:v>17</c:v>
                </c:pt>
                <c:pt idx="2">
                  <c:v>11</c:v>
                </c:pt>
                <c:pt idx="3">
                  <c:v>6</c:v>
                </c:pt>
                <c:pt idx="4">
                  <c:v>5</c:v>
                </c:pt>
                <c:pt idx="5">
                  <c:v>3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573070-EAB4-469B-A251-8E8F0286EE38}" type="datetimeFigureOut">
              <a:rPr lang="ru-RU" smtClean="0"/>
              <a:pPr/>
              <a:t>13.07.2015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4DA5D3-E98A-4C66-AD40-E9C29D2CD4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5746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4DA5D3-E98A-4C66-AD40-E9C29D2CD43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7310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4DA5D3-E98A-4C66-AD40-E9C29D2CD43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7400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4DA5D3-E98A-4C66-AD40-E9C29D2CD43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4862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94C1-A49D-4DC2-BC1D-4B185CC66BC4}" type="datetimeFigureOut">
              <a:rPr lang="ru-RU" smtClean="0"/>
              <a:pPr/>
              <a:t>13.07.2015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FFC6A-AA53-4393-9F1B-E2E1B3F80A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0018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94C1-A49D-4DC2-BC1D-4B185CC66BC4}" type="datetimeFigureOut">
              <a:rPr lang="ru-RU" smtClean="0"/>
              <a:pPr/>
              <a:t>13.07.2015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FFC6A-AA53-4393-9F1B-E2E1B3F80A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5348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94C1-A49D-4DC2-BC1D-4B185CC66BC4}" type="datetimeFigureOut">
              <a:rPr lang="ru-RU" smtClean="0"/>
              <a:pPr/>
              <a:t>13.07.2015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FFC6A-AA53-4393-9F1B-E2E1B3F80A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2937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94C1-A49D-4DC2-BC1D-4B185CC66BC4}" type="datetimeFigureOut">
              <a:rPr lang="ru-RU" smtClean="0"/>
              <a:pPr/>
              <a:t>13.07.2015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FFC6A-AA53-4393-9F1B-E2E1B3F80A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0563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94C1-A49D-4DC2-BC1D-4B185CC66BC4}" type="datetimeFigureOut">
              <a:rPr lang="ru-RU" smtClean="0"/>
              <a:pPr/>
              <a:t>13.07.2015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FFC6A-AA53-4393-9F1B-E2E1B3F80A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9461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94C1-A49D-4DC2-BC1D-4B185CC66BC4}" type="datetimeFigureOut">
              <a:rPr lang="ru-RU" smtClean="0"/>
              <a:pPr/>
              <a:t>13.07.2015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FFC6A-AA53-4393-9F1B-E2E1B3F80A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6385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94C1-A49D-4DC2-BC1D-4B185CC66BC4}" type="datetimeFigureOut">
              <a:rPr lang="ru-RU" smtClean="0"/>
              <a:pPr/>
              <a:t>13.07.2015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FFC6A-AA53-4393-9F1B-E2E1B3F80A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1205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94C1-A49D-4DC2-BC1D-4B185CC66BC4}" type="datetimeFigureOut">
              <a:rPr lang="ru-RU" smtClean="0"/>
              <a:pPr/>
              <a:t>13.07.2015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FFC6A-AA53-4393-9F1B-E2E1B3F80A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4237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94C1-A49D-4DC2-BC1D-4B185CC66BC4}" type="datetimeFigureOut">
              <a:rPr lang="ru-RU" smtClean="0"/>
              <a:pPr/>
              <a:t>13.07.2015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FFC6A-AA53-4393-9F1B-E2E1B3F80A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5866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94C1-A49D-4DC2-BC1D-4B185CC66BC4}" type="datetimeFigureOut">
              <a:rPr lang="ru-RU" smtClean="0"/>
              <a:pPr/>
              <a:t>13.07.2015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F42FFC6A-AA53-4393-9F1B-E2E1B3F80A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6256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94C1-A49D-4DC2-BC1D-4B185CC66BC4}" type="datetimeFigureOut">
              <a:rPr lang="ru-RU" smtClean="0"/>
              <a:pPr/>
              <a:t>13.07.2015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FFC6A-AA53-4393-9F1B-E2E1B3F80A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3376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94C1-A49D-4DC2-BC1D-4B185CC66BC4}" type="datetimeFigureOut">
              <a:rPr lang="ru-RU" smtClean="0"/>
              <a:pPr/>
              <a:t>13.07.2015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FFC6A-AA53-4393-9F1B-E2E1B3F80A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6522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94C1-A49D-4DC2-BC1D-4B185CC66BC4}" type="datetimeFigureOut">
              <a:rPr lang="ru-RU" smtClean="0"/>
              <a:pPr/>
              <a:t>13.07.2015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FFC6A-AA53-4393-9F1B-E2E1B3F80A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8905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94C1-A49D-4DC2-BC1D-4B185CC66BC4}" type="datetimeFigureOut">
              <a:rPr lang="ru-RU" smtClean="0"/>
              <a:pPr/>
              <a:t>13.07.2015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FFC6A-AA53-4393-9F1B-E2E1B3F80A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292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94C1-A49D-4DC2-BC1D-4B185CC66BC4}" type="datetimeFigureOut">
              <a:rPr lang="ru-RU" smtClean="0"/>
              <a:pPr/>
              <a:t>13.07.2015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FFC6A-AA53-4393-9F1B-E2E1B3F80A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80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94C1-A49D-4DC2-BC1D-4B185CC66BC4}" type="datetimeFigureOut">
              <a:rPr lang="ru-RU" smtClean="0"/>
              <a:pPr/>
              <a:t>13.07.2015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FFC6A-AA53-4393-9F1B-E2E1B3F80A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5962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94C1-A49D-4DC2-BC1D-4B185CC66BC4}" type="datetimeFigureOut">
              <a:rPr lang="ru-RU" smtClean="0"/>
              <a:pPr/>
              <a:t>13.07.2015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FFC6A-AA53-4393-9F1B-E2E1B3F80A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3186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4E294C1-A49D-4DC2-BC1D-4B185CC66BC4}" type="datetimeFigureOut">
              <a:rPr lang="ru-RU" smtClean="0"/>
              <a:pPr/>
              <a:t>13.07.2015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42FFC6A-AA53-4393-9F1B-E2E1B3F80A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7109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850" r:id="rId16"/>
    <p:sldLayoutId id="2147483851" r:id="rId17"/>
  </p:sldLayoutIdLst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13" Type="http://schemas.openxmlformats.org/officeDocument/2006/relationships/image" Target="../media/image21.jpeg"/><Relationship Id="rId3" Type="http://schemas.openxmlformats.org/officeDocument/2006/relationships/image" Target="../media/image10.png"/><Relationship Id="rId7" Type="http://schemas.openxmlformats.org/officeDocument/2006/relationships/image" Target="../media/image15.gif"/><Relationship Id="rId12" Type="http://schemas.openxmlformats.org/officeDocument/2006/relationships/image" Target="../media/image2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gif"/><Relationship Id="rId5" Type="http://schemas.openxmlformats.org/officeDocument/2006/relationships/chart" Target="../charts/chart1.xml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7.gif"/><Relationship Id="rId1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81200" y="1380069"/>
            <a:ext cx="9521823" cy="1744132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ПРЕСС-КОНФЕРЕНЦИЯ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91001" y="3413761"/>
            <a:ext cx="7312022" cy="1310639"/>
          </a:xfrm>
        </p:spPr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Деятельность Российско-Таджикского (славянского) университета  за первое полугодие 2015 года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4484897" y="4575387"/>
            <a:ext cx="6987645" cy="7738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tabLst/>
              <a:defRPr/>
            </a:pPr>
            <a:r>
              <a:rPr kumimoji="0" lang="ru-RU" sz="2000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14 июля</a:t>
            </a:r>
            <a:r>
              <a:rPr kumimoji="0" lang="ru-RU" sz="2000" i="1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</a:t>
            </a:r>
            <a:r>
              <a:rPr kumimoji="0" lang="ru-RU" sz="2000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2015</a:t>
            </a:r>
            <a:r>
              <a:rPr kumimoji="0" lang="en-US" sz="2000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</a:t>
            </a:r>
            <a:r>
              <a:rPr kumimoji="0" lang="ru-RU" sz="2000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года</a:t>
            </a:r>
            <a:endParaRPr kumimoji="0" lang="ru-RU" sz="2000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 txBox="1">
            <a:spLocks/>
          </p:cNvSpPr>
          <p:nvPr/>
        </p:nvSpPr>
        <p:spPr>
          <a:xfrm>
            <a:off x="1623795" y="1923081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РТСУ действует Институт повышения квалификации.  За первое полугодие 2015 года, в данном Институте курсы повышения квалификации прошли 78 учителей и методистов Республики Таджикистан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РТСУ действует средняя общеобразовательная школа. В этом году ЕГЕ сдавали 54 учащихся и все успешно сдали. Из них 11 человек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посупили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узы РФ, 2 человека в филиал МИСИС в г. Душанбе, 41 человек в РТСУ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3197225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endParaRPr lang="ru-RU" sz="5000" dirty="0" smtClean="0"/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7000" b="1" dirty="0" smtClean="0"/>
              <a:t>НАУЧНАЯ   ДЕЯТЕЛЬНОСТЬ</a:t>
            </a:r>
          </a:p>
        </p:txBody>
      </p:sp>
    </p:spTree>
  </p:cSld>
  <p:clrMapOvr>
    <a:masterClrMapping/>
  </p:clrMapOvr>
  <p:transition spd="med" advClick="0" advTm="10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418" y="0"/>
            <a:ext cx="11040533" cy="1143000"/>
          </a:xfrm>
          <a:prstGeom prst="round2SameRect">
            <a:avLst>
              <a:gd name="adj1" fmla="val 0"/>
              <a:gd name="adj2" fmla="val 465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smtClean="0">
                <a:solidFill>
                  <a:srgbClr val="FFFF00"/>
                </a:solidFill>
              </a:rPr>
              <a:t>НАУЧНЫЕ МЕРОПРИЯТИЯ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01240" y="1484313"/>
            <a:ext cx="9890760" cy="4249737"/>
          </a:xfrm>
          <a:ln cap="flat" algn="ctr">
            <a:noFill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70000"/>
              </a:lnSpc>
              <a:buFont typeface="Wingdings" pitchFamily="2" charset="2"/>
              <a:buChar char="Ø"/>
            </a:pPr>
            <a:endParaRPr lang="ru-RU" dirty="0" smtClean="0"/>
          </a:p>
          <a:p>
            <a:pPr eaLnBrk="1" hangingPunct="1">
              <a:lnSpc>
                <a:spcPct val="70000"/>
              </a:lnSpc>
              <a:buFont typeface="Wingdings" pitchFamily="2" charset="2"/>
              <a:buChar char="Ø"/>
            </a:pPr>
            <a:r>
              <a:rPr lang="ru-RU" sz="3000" dirty="0" smtClean="0"/>
              <a:t>Международные конференции - </a:t>
            </a:r>
            <a:r>
              <a:rPr lang="ru-RU" sz="3000" dirty="0" smtClean="0">
                <a:latin typeface="Arial" charset="0"/>
              </a:rPr>
              <a:t>4</a:t>
            </a:r>
            <a:endParaRPr lang="ru-RU" sz="3000" dirty="0" smtClean="0"/>
          </a:p>
          <a:p>
            <a:pPr eaLnBrk="1" hangingPunct="1">
              <a:lnSpc>
                <a:spcPct val="70000"/>
              </a:lnSpc>
              <a:buFont typeface="Wingdings" pitchFamily="2" charset="2"/>
              <a:buChar char="Ø"/>
            </a:pPr>
            <a:r>
              <a:rPr lang="ru-RU" sz="3000" dirty="0" smtClean="0"/>
              <a:t>Международные студенческие конференции – 1</a:t>
            </a:r>
          </a:p>
          <a:p>
            <a:pPr eaLnBrk="1" hangingPunct="1">
              <a:lnSpc>
                <a:spcPct val="70000"/>
              </a:lnSpc>
              <a:buFont typeface="Wingdings" pitchFamily="2" charset="2"/>
              <a:buChar char="Ø"/>
            </a:pPr>
            <a:r>
              <a:rPr lang="ru-RU" sz="3000" dirty="0" smtClean="0"/>
              <a:t>Республиканские конференции – </a:t>
            </a:r>
            <a:r>
              <a:rPr lang="ru-RU" sz="3000" dirty="0" smtClean="0">
                <a:latin typeface="Arial" charset="0"/>
              </a:rPr>
              <a:t>3</a:t>
            </a:r>
          </a:p>
          <a:p>
            <a:pPr eaLnBrk="1" hangingPunct="1">
              <a:lnSpc>
                <a:spcPct val="70000"/>
              </a:lnSpc>
              <a:buFont typeface="Wingdings" pitchFamily="2" charset="2"/>
              <a:buChar char="Ø"/>
            </a:pPr>
            <a:r>
              <a:rPr lang="ru-RU" sz="3000" dirty="0" smtClean="0"/>
              <a:t>Республиканские круглые столы - 1</a:t>
            </a:r>
          </a:p>
          <a:p>
            <a:pPr eaLnBrk="1" hangingPunct="1">
              <a:lnSpc>
                <a:spcPct val="70000"/>
              </a:lnSpc>
              <a:buFont typeface="Wingdings" pitchFamily="2" charset="2"/>
              <a:buChar char="Ø"/>
            </a:pPr>
            <a:r>
              <a:rPr lang="ru-RU" sz="3000" dirty="0" smtClean="0"/>
              <a:t>межвузовские конференции - 1</a:t>
            </a:r>
          </a:p>
          <a:p>
            <a:pPr eaLnBrk="1" hangingPunct="1">
              <a:lnSpc>
                <a:spcPct val="70000"/>
              </a:lnSpc>
              <a:buFont typeface="Wingdings" pitchFamily="2" charset="2"/>
              <a:buChar char="Ø"/>
            </a:pPr>
            <a:r>
              <a:rPr lang="ru-RU" sz="3000" dirty="0" smtClean="0"/>
              <a:t>круглые столы - 9</a:t>
            </a:r>
          </a:p>
          <a:p>
            <a:pPr eaLnBrk="1" hangingPunct="1">
              <a:lnSpc>
                <a:spcPct val="70000"/>
              </a:lnSpc>
              <a:buFont typeface="Wingdings" pitchFamily="2" charset="2"/>
              <a:buChar char="Ø"/>
            </a:pPr>
            <a:r>
              <a:rPr lang="ru-RU" sz="3000" dirty="0" err="1" smtClean="0"/>
              <a:t>внутривузовские</a:t>
            </a:r>
            <a:r>
              <a:rPr lang="ru-RU" sz="3000" dirty="0" smtClean="0"/>
              <a:t> конференции - 1</a:t>
            </a:r>
          </a:p>
          <a:p>
            <a:pPr eaLnBrk="1" hangingPunct="1">
              <a:lnSpc>
                <a:spcPct val="70000"/>
              </a:lnSpc>
              <a:buFont typeface="Wingdings" pitchFamily="2" charset="2"/>
              <a:buChar char="Ø"/>
            </a:pPr>
            <a:r>
              <a:rPr lang="ru-RU" sz="3000" dirty="0" smtClean="0"/>
              <a:t>межвузовский студенческий форум – 1</a:t>
            </a:r>
          </a:p>
          <a:p>
            <a:pPr eaLnBrk="1" hangingPunct="1">
              <a:lnSpc>
                <a:spcPct val="70000"/>
              </a:lnSpc>
              <a:buFont typeface="Wingdings" pitchFamily="2" charset="2"/>
              <a:buChar char="Ø"/>
            </a:pPr>
            <a:r>
              <a:rPr lang="ru-RU" sz="3000" dirty="0" smtClean="0"/>
              <a:t>студенческие круглые столы - 2</a:t>
            </a:r>
          </a:p>
          <a:p>
            <a:pPr eaLnBrk="1" hangingPunct="1">
              <a:lnSpc>
                <a:spcPct val="70000"/>
              </a:lnSpc>
              <a:buFont typeface="Wingdings" pitchFamily="2" charset="2"/>
              <a:buChar char="Ø"/>
            </a:pPr>
            <a:endParaRPr lang="ru-RU" sz="3000" dirty="0" smtClean="0"/>
          </a:p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endParaRPr lang="ru-RU" sz="1500" dirty="0" smtClean="0"/>
          </a:p>
          <a:p>
            <a:pPr algn="ctr" eaLnBrk="1" hangingPunct="1">
              <a:lnSpc>
                <a:spcPct val="70000"/>
              </a:lnSpc>
              <a:buFont typeface="Wingdings" pitchFamily="2" charset="2"/>
              <a:buNone/>
            </a:pPr>
            <a:r>
              <a:rPr lang="ru-RU" dirty="0" smtClean="0"/>
              <a:t> </a:t>
            </a:r>
          </a:p>
        </p:txBody>
      </p:sp>
    </p:spTree>
  </p:cSld>
  <p:clrMapOvr>
    <a:masterClrMapping/>
  </p:clrMapOvr>
  <p:transition spd="med" advClick="0" advTm="1000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8" name="Picture 14" descr="вестник2"/>
          <p:cNvPicPr>
            <a:picLocks noChangeAspect="1" noChangeArrowheads="1"/>
          </p:cNvPicPr>
          <p:nvPr/>
        </p:nvPicPr>
        <p:blipFill>
          <a:blip r:embed="rId2" cstate="print"/>
          <a:srcRect l="1100"/>
          <a:stretch>
            <a:fillRect/>
          </a:stretch>
        </p:blipFill>
        <p:spPr bwMode="auto">
          <a:xfrm>
            <a:off x="431800" y="2997201"/>
            <a:ext cx="2751667" cy="3108325"/>
          </a:xfrm>
          <a:prstGeom prst="rect">
            <a:avLst/>
          </a:prstGeom>
          <a:noFill/>
        </p:spPr>
      </p:pic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021080" y="333375"/>
            <a:ext cx="10974071" cy="2440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ПУБЛИКАЦИОННАЯ АКТИВНОСТЬ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/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2015 году были изданы 5 монографий, 2 тематических сборника, 2 учебника, 24 учебных и учебно-методических пособия. Общий объем опубликованной литературы составил 343,3 п.л. </a:t>
            </a:r>
          </a:p>
          <a:p>
            <a:pPr marL="342900" indent="-34290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В университете издается научный журнал «Вестник университета», который входит в Перечень российских рецензируемых научных журналов. В настоящее время опубликованы два номера за 2015 г. </a:t>
            </a:r>
          </a:p>
          <a:p>
            <a:pPr marL="342900" indent="-342900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ru-RU" sz="25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/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6" name="Picture 12" descr="дадаматов"/>
          <p:cNvPicPr>
            <a:picLocks noChangeAspect="1" noChangeArrowheads="1"/>
          </p:cNvPicPr>
          <p:nvPr/>
        </p:nvPicPr>
        <p:blipFill>
          <a:blip r:embed="rId3" cstate="print"/>
          <a:srcRect l="2072" r="2072" b="2232"/>
          <a:stretch>
            <a:fillRect/>
          </a:stretch>
        </p:blipFill>
        <p:spPr bwMode="auto">
          <a:xfrm>
            <a:off x="2741085" y="3141663"/>
            <a:ext cx="2840567" cy="3024187"/>
          </a:xfrm>
          <a:prstGeom prst="rect">
            <a:avLst/>
          </a:prstGeom>
          <a:noFill/>
        </p:spPr>
      </p:pic>
      <p:pic>
        <p:nvPicPr>
          <p:cNvPr id="16395" name="Picture 11" descr="султанов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8700" y="3219450"/>
            <a:ext cx="2889251" cy="3017838"/>
          </a:xfrm>
          <a:prstGeom prst="rect">
            <a:avLst/>
          </a:prstGeom>
          <a:noFill/>
        </p:spPr>
      </p:pic>
      <p:pic>
        <p:nvPicPr>
          <p:cNvPr id="16397" name="Picture 13" descr="свирид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4367" y="3357564"/>
            <a:ext cx="2882900" cy="3005137"/>
          </a:xfrm>
          <a:prstGeom prst="rect">
            <a:avLst/>
          </a:prstGeom>
          <a:noFill/>
        </p:spPr>
      </p:pic>
      <p:pic>
        <p:nvPicPr>
          <p:cNvPr id="16394" name="Picture 10" descr="ладыгин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722784" y="3436939"/>
            <a:ext cx="2978149" cy="3087687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000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704814" y="277813"/>
            <a:ext cx="9877586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kern="0" dirty="0" smtClean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/>
                <a:latin typeface="Arial"/>
              </a:rPr>
              <a:t>НАУЧНЫЕ ПРОЕКТЫ </a:t>
            </a:r>
            <a:endParaRPr lang="ru-RU" kern="0" dirty="0">
              <a:ln>
                <a:solidFill>
                  <a:srgbClr val="FFFF00"/>
                </a:solidFill>
              </a:ln>
              <a:solidFill>
                <a:schemeClr val="tx1"/>
              </a:solidFill>
              <a:effectLst/>
              <a:latin typeface="Arial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325880" y="1600201"/>
            <a:ext cx="10256520" cy="276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>
              <a:buClr>
                <a:srgbClr val="99FF99"/>
              </a:buClr>
              <a:buSzPct val="80000"/>
              <a:buFont typeface="Wingdings" pitchFamily="2" charset="2"/>
              <a:buChar char="Ø"/>
            </a:pPr>
            <a:endParaRPr lang="ru-RU" sz="3200" dirty="0">
              <a:solidFill>
                <a:srgbClr val="CCEC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Clr>
                <a:srgbClr val="99FF99"/>
              </a:buClr>
              <a:buSzPct val="80000"/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2015 году в университете разрабатываются 9 научных проектов, финансируемых из бюджета Республики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Таджикистан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размере 181 725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сомони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8 научно-исследовательских тем, финансируемых из бюджета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РТСУ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размере 356 581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сомони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 научных проекта, работа по которым осуществляется по Финансовому плану программы развития РТСУ на 2015 г. </a:t>
            </a:r>
          </a:p>
        </p:txBody>
      </p:sp>
    </p:spTree>
  </p:cSld>
  <p:clrMapOvr>
    <a:masterClrMapping/>
  </p:clrMapOvr>
  <p:transition spd="med" advClick="0" advTm="1000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/>
          </p:cNvSpPr>
          <p:nvPr>
            <p:ph type="title"/>
          </p:nvPr>
        </p:nvSpPr>
        <p:spPr>
          <a:xfrm>
            <a:off x="609600" y="188913"/>
            <a:ext cx="10972800" cy="398462"/>
          </a:xfrm>
        </p:spPr>
        <p:txBody>
          <a:bodyPr>
            <a:normAutofit fontScale="90000"/>
          </a:bodyPr>
          <a:lstStyle/>
          <a:p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АСПИРАНТУРА</a:t>
            </a:r>
          </a:p>
        </p:txBody>
      </p:sp>
      <p:sp>
        <p:nvSpPr>
          <p:cNvPr id="61443" name="Rectangle 3"/>
          <p:cNvSpPr>
            <a:spLocks noGrp="1"/>
          </p:cNvSpPr>
          <p:nvPr>
            <p:ph type="body" idx="1"/>
          </p:nvPr>
        </p:nvSpPr>
        <p:spPr>
          <a:xfrm>
            <a:off x="1508760" y="929896"/>
            <a:ext cx="10073640" cy="5160937"/>
          </a:xfrm>
          <a:noFill/>
          <a:ln/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Обучение в аспирантуре университета проходит по следующим направлениям: </a:t>
            </a:r>
          </a:p>
          <a:p>
            <a:pPr>
              <a:buFont typeface="Arial" charset="0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46.06.01 – История и археология; </a:t>
            </a:r>
          </a:p>
          <a:p>
            <a:pPr>
              <a:buFont typeface="Arial" charset="0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38.06.01 – Экономика; </a:t>
            </a:r>
          </a:p>
          <a:p>
            <a:pPr>
              <a:buFont typeface="Arial" charset="0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42.06.01 – Средства массовой информации и информационно-библиотечное дело; </a:t>
            </a:r>
          </a:p>
          <a:p>
            <a:pPr>
              <a:buFont typeface="Arial" charset="0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45.06.01 – Языкознание и литературоведение.</a:t>
            </a:r>
          </a:p>
          <a:p>
            <a:pPr>
              <a:buFont typeface="Arial" charset="0"/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charset="0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ЗАЩИТЫ ДИССЕРТАЦИЙ НА СОИСКАНИЕ УЧЕНОЙ СТЕПЕНИ </a:t>
            </a:r>
          </a:p>
          <a:p>
            <a:pPr algn="ctr">
              <a:buFont typeface="Arial" charset="0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ДОКТОРА И КАНДИДАТА НАУК</a:t>
            </a:r>
          </a:p>
          <a:p>
            <a:pPr algn="ctr">
              <a:buFont typeface="Arial" charset="0"/>
              <a:buNone/>
            </a:pPr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В 2015 году аспирантами, соискателями и сотрудниками РТСУ были защищены 4 диссертации на соискание  ученой степени кандидата наук и 1 диссертация на соискание ученой степени доктора наук.</a:t>
            </a:r>
          </a:p>
        </p:txBody>
      </p:sp>
    </p:spTree>
  </p:cSld>
  <p:clrMapOvr>
    <a:masterClrMapping/>
  </p:clrMapOvr>
  <p:transition spd="med" advClick="0" advTm="1000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346075"/>
          </a:xfrm>
        </p:spPr>
        <p:txBody>
          <a:bodyPr>
            <a:normAutofit fontScale="90000"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ДИССЕРТАЦИОННЫЕ СОВЕТЫ</a:t>
            </a:r>
          </a:p>
        </p:txBody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>
          <a:xfrm>
            <a:off x="1524000" y="693738"/>
            <a:ext cx="10428818" cy="6048375"/>
          </a:xfrm>
        </p:spPr>
        <p:txBody>
          <a:bodyPr>
            <a:noAutofit/>
          </a:bodyPr>
          <a:lstStyle/>
          <a:p>
            <a:pPr algn="just">
              <a:buFont typeface="Arial" charset="0"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В университете действует диссертационный совет Д 737.011.01, который принимает к защите докторские и кандидатские диссертации по специальностям 10.01.10 – Журналистика и 10.02.20 – Сравнительно-историческое, типологическое и сопоставительное языкознание по филологическим наукам. За первое полугодие 2015 г. в совете были защищены 10 диссертационных работ. </a:t>
            </a:r>
          </a:p>
          <a:p>
            <a:pPr algn="just">
              <a:buFont typeface="Arial" charset="0"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На базе Таджикского национального университета, Института философии, политологии и права им.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А.Баховаддинова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АН Республики Таджикистан, Межгосударственного образовательного учреждения высшего профессионального образования «Российско-Таджикский (славянский) университет» действует объединенный диссертационный совет ДМ 737.004.08 по защите докторских и кандидатских диссертаций по специальностям 12.00.01 - Теория и история права и государства; история правовых учений и 12.00.03 - Гражданское право; предпринимательское право; семейное право; международное частное право. В 2015  году в совете были защищены 16 диссертационных работ.  </a:t>
            </a:r>
          </a:p>
          <a:p>
            <a:pPr algn="just">
              <a:buFont typeface="Arial" charset="0"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Приказом Министерства образования и науки РФ от 23 июня 2015 г. (№665/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 на базе Таджикского национального университета, Межгосударственного образовательного учреждения высшего профессионального образования «Российско-Таджикский (славянский) университет» создан объединенный совет по защите диссертаций на соискание ученой степени кандидата наук, на соискание ученой степени доктора наук Д 999.020.02 по специальности 08.00.05 – Экономика и управление народным хозяйством: (экономика, организация и управление предприятиями, отраслями, комплексами; региональная экономика) (экономические науки). </a:t>
            </a:r>
          </a:p>
        </p:txBody>
      </p:sp>
    </p:spTree>
  </p:cSld>
  <p:clrMapOvr>
    <a:masterClrMapping/>
  </p:clrMapOvr>
  <p:transition spd="med" advClick="0" advTm="1000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0380" y="216972"/>
            <a:ext cx="11091620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Научно – 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исследовательская</a:t>
            </a:r>
            <a:r>
              <a:rPr lang="en-US" sz="32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2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студентов</a:t>
            </a:r>
            <a:endParaRPr lang="ru-RU" sz="3200" b="1" dirty="0">
              <a:ln>
                <a:solidFill>
                  <a:srgbClr val="FFFF00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1463040" y="1453475"/>
            <a:ext cx="103632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24 апреля 2015 г. юридический факультет провел вторую Международную научную студенческую конференцию «Актуальные проблемы права на современном этапе: взгляд молодежи». 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25 февраля 2015г. на экономическом факультете прошел межвузовский студенческий форум «Наш взгляд в будущее: Таджикистан после 2020 года – экономика и социальное развитие». 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11 по 13 марта 2015 г. в Академии наук РТ проходила олимпиада на «Кубок АН РТ». Студентка 4 курса экономического факультета направления «Экономическая теория» заняла четвертое место и была награждена грамотой.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7-8 мая студенты РТСУ приняли участие в Республиканской олимпиаде высших учебных заведений, которая проходила в г.Душанбе. По результатам олимпиады нашими студентами были заняты одно второе место по дисциплине «Информатика» и три четвертых места по дисциплинам «Математика», «Экономическая теория», «Политология». 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14-15 февраля 2015 г. Национальным исследовательским университетом «Высшая школа экономики» была проведена олимпиада для студентов и выпускников вузов,  по итогам которой студент 2 курса занял первое место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10000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0380" y="619933"/>
            <a:ext cx="10197884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Участие в конкурсах</a:t>
            </a:r>
            <a:endParaRPr lang="ru-RU" sz="3200" b="1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3200" b="1" dirty="0">
              <a:ln>
                <a:solidFill>
                  <a:srgbClr val="FFFF00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1587026" y="1595021"/>
            <a:ext cx="103632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Конкурс «Лучший новатор»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28-30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мая 2015 г. студенты РТСУ приняли участие в конкурсе «Лучший новатор», посвященном 70-летию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Кулябского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государственного университета. Студентам 2 курса экономического факультета за проект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Велопарковка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присуждено второе место и выдан диплом. Данный проект был представлен для участия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грантовом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конкурсе «Социальное предпринимательство», посвященном улучшению социальной защиты уязвимых слоев населения. По результатам конкурса студенты - разработчики проекта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Велопарковка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-  удостоены финансовой поддержки для его реализации.    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Академический конкурс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«Взаимосвязь и окружающей среды»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июня 2015 года на международной научно-практической конференции, был подытожен академический конкурс среди студентов, аспирантов и молодых преподавателей на тему  «Взаимосвязь и окружающей среды» проведенный совместно с ПРООН на сумму 14 800 долларов США.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10000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3596640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Международная деятельность</a:t>
            </a:r>
            <a:endParaRPr lang="ru-RU" sz="5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685800"/>
            <a:ext cx="11887200" cy="4786313"/>
          </a:xfrm>
        </p:spPr>
        <p:txBody>
          <a:bodyPr>
            <a:norm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      УЧЕБНАЯ ДЕЯТЕЛЬНОСТЬ 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0692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0000">
        <p:fade/>
      </p:transition>
    </mc:Choice>
    <mc:Fallback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6740" y="502920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Межвузовские соглашения</a:t>
            </a:r>
            <a:endParaRPr lang="ru-RU" sz="4000" b="1" i="1" dirty="0">
              <a:ln w="127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:\Users\User\Desktop\РАБОТА\logo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0" y="146167"/>
            <a:ext cx="2208245" cy="1656183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Documents and Settings\Ульмасов\Рабочий стол\Presentations\Отчет МО\Lable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648395" y="100392"/>
            <a:ext cx="2400267" cy="1747734"/>
          </a:xfrm>
          <a:prstGeom prst="ellipse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225039" y="1463041"/>
            <a:ext cx="985856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Санкт-Петербургский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государственный экономический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университет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Уральский государственный юридический университет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Университет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Цукуба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Волгоградский государственный социально-педагогический университет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Белгородский государственный национальный исследовательский университет 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Университет Пэ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Джэ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Кипрский Международный Университет 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Уральский международный институт туризма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Дальневосточный  федеральный университет 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H:\Фото для Отчета\Южная Корея\DSC_9334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1212"/>
          <a:stretch>
            <a:fillRect/>
          </a:stretch>
        </p:blipFill>
        <p:spPr bwMode="auto">
          <a:xfrm>
            <a:off x="7702656" y="4262034"/>
            <a:ext cx="3890076" cy="22731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936041478"/>
      </p:ext>
    </p:extLst>
  </p:cSld>
  <p:clrMapOvr>
    <a:masterClrMapping/>
  </p:clrMapOvr>
  <p:transition spd="med" advTm="5000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Documents and Settings\Администратор\Мои документы\Загрузки\DSC_9763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108" y="3641409"/>
            <a:ext cx="5327915" cy="292212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Picture 2" descr="C:\Users\User\Desktop\РАБОТА\logo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0" y="146167"/>
            <a:ext cx="2208245" cy="1656183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Documents and Settings\Ульмасов\Рабочий стол\Presentations\Отчет МО\Lable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648395" y="100392"/>
            <a:ext cx="2400267" cy="1747734"/>
          </a:xfrm>
          <a:prstGeom prst="ellipse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781114" y="2020201"/>
            <a:ext cx="9308283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19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Сетевой университет </a:t>
            </a:r>
            <a:r>
              <a:rPr lang="ru-RU" sz="19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СНГ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9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Университет </a:t>
            </a:r>
            <a:r>
              <a:rPr lang="ru-RU" sz="19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Шанхайской </a:t>
            </a:r>
            <a:r>
              <a:rPr lang="ru-RU" sz="19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Организации </a:t>
            </a:r>
            <a:r>
              <a:rPr lang="ru-RU" sz="19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9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отрудничества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9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19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9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UNICO</a:t>
            </a:r>
            <a:r>
              <a:rPr lang="ru-RU" sz="19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en-US" sz="19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en-US" sz="2000" dirty="0" smtClean="0"/>
              <a:t>	</a:t>
            </a:r>
            <a:r>
              <a:rPr lang="ru-RU" sz="19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обучения английскому языку </a:t>
            </a:r>
            <a:r>
              <a:rPr lang="en-US" sz="19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UNICO</a:t>
            </a:r>
            <a:r>
              <a:rPr lang="ru-RU" sz="19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 привлечением для обучения специалистов Республики Таджикистан для повышения уровня знаний и профессиональных навыков по английскому языку; проводятся курсы английского языка для 12 сотрудников </a:t>
            </a:r>
            <a:r>
              <a:rPr lang="ru-RU" sz="19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Ориёнбанка</a:t>
            </a:r>
            <a:r>
              <a:rPr lang="ru-RU" sz="19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9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31637" y="250361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Университет в международных программах, грантах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8746" y="4335128"/>
            <a:ext cx="586353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«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gSmart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«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CANEM II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«Реформа юридического образования в Республике Таджикистан» </a:t>
            </a:r>
          </a:p>
          <a:p>
            <a:pPr marL="457200" lvl="0" indent="-457200">
              <a:buFont typeface="+mj-lt"/>
              <a:buAutoNum type="arabicPeriod" startAt="4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Первая учебная радиостудия в Таджикистане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Новейшее радиооборудование было приобретено на сумму 12 000 евро.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7830375"/>
      </p:ext>
    </p:extLst>
  </p:cSld>
  <p:clrMapOvr>
    <a:masterClrMapping/>
  </p:clrMapOvr>
  <p:transition spd="med" advTm="5000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User\Desktop\РАБОТА\logo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0" y="146167"/>
            <a:ext cx="2208245" cy="1656183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Documents and Settings\Ульмасов\Рабочий стол\Presentations\Отчет МО\Lable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648395" y="100392"/>
            <a:ext cx="2400267" cy="1747734"/>
          </a:xfrm>
          <a:prstGeom prst="ellipse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39349" y="1848127"/>
            <a:ext cx="11809312" cy="4100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defRPr/>
            </a:pPr>
            <a:endParaRPr lang="ru-RU" sz="2800" b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9349" y="2193716"/>
            <a:ext cx="118093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Иностранные студенты</a:t>
            </a:r>
          </a:p>
        </p:txBody>
      </p:sp>
    </p:spTree>
    <p:extLst>
      <p:ext uri="{BB962C8B-B14F-4D97-AF65-F5344CB8AC3E}">
        <p14:creationId xmlns="" xmlns:p14="http://schemas.microsoft.com/office/powerpoint/2010/main" val="2550510135"/>
      </p:ext>
    </p:extLst>
  </p:cSld>
  <p:clrMapOvr>
    <a:masterClrMapping/>
  </p:clrMapOvr>
  <p:transition spd="med" advTm="5000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РАБОТА\logo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0" y="146167"/>
            <a:ext cx="2208245" cy="1656183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C:\Documents and Settings\Ульмасов\Рабочий стол\Presentations\Отчет МО\Lable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648395" y="100392"/>
            <a:ext cx="2400267" cy="1747734"/>
          </a:xfrm>
          <a:prstGeom prst="ellipse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0" y="0"/>
            <a:ext cx="12192000" cy="1118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i="1" dirty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Прием и обучение </a:t>
            </a:r>
          </a:p>
          <a:p>
            <a:pPr marL="0" marR="0" lvl="0" indent="0" algn="ctr" defTabSz="91440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i="1" dirty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иностранных </a:t>
            </a:r>
            <a:r>
              <a:rPr lang="ru-RU" sz="4000" b="1" i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граждан</a:t>
            </a:r>
            <a:endParaRPr lang="en-US" sz="4000" b="1" i="1" dirty="0">
              <a:ln w="127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16" descr="f1736_chin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0" y="1988840"/>
            <a:ext cx="1919844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3048000" y="110198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ru-RU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Всего в РТСУ обучаются </a:t>
            </a:r>
            <a:r>
              <a:rPr lang="ru-RU" b="1" i="1" dirty="0" smtClean="0">
                <a:ln w="12700">
                  <a:noFill/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b="1" i="1" dirty="0" smtClean="0">
                <a:ln w="12700">
                  <a:noFill/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i="1" dirty="0">
              <a:ln w="12700">
                <a:noFill/>
                <a:prstDash val="solid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иностранных студента </a:t>
            </a:r>
            <a:r>
              <a:rPr lang="en-US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kern="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endParaRPr lang="ru-RU" kern="0" dirty="0">
              <a:solidFill>
                <a:srgbClr val="00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="" xmlns:p14="http://schemas.microsoft.com/office/powerpoint/2010/main" val="2149482358"/>
              </p:ext>
            </p:extLst>
          </p:nvPr>
        </p:nvGraphicFramePr>
        <p:xfrm>
          <a:off x="3887755" y="2636912"/>
          <a:ext cx="8304245" cy="4221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026" name="Picture 2" descr="C:\Users\User\Desktop\Флаги\afghanista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50" y="3789040"/>
            <a:ext cx="1919844" cy="8640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Флаги\belorusskiy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0" y="4869161"/>
            <a:ext cx="1919844" cy="8640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Флаги\Kazakhstan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915" y="1725276"/>
            <a:ext cx="1919844" cy="8640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Флаги\korean.g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757" y="1748317"/>
            <a:ext cx="1919844" cy="8733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Флаги\Kyrgyzstan.svg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203" y="1725276"/>
            <a:ext cx="1919844" cy="8640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Флаги\turkmenistan.g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799" y="4827423"/>
            <a:ext cx="1919844" cy="857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Флаги\Uzbekistan.gi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801" y="5888866"/>
            <a:ext cx="1919844" cy="8640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Desktop\Флаги\армения.jpe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49" y="5888866"/>
            <a:ext cx="1919844" cy="8640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Флаги\рф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894" y="2852936"/>
            <a:ext cx="1920212" cy="8640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47204873"/>
      </p:ext>
    </p:extLst>
  </p:cSld>
  <p:clrMapOvr>
    <a:masterClrMapping/>
  </p:clrMapOvr>
  <p:transition spd="med" advTm="5000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User\Desktop\РАБОТА\logo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0" y="-17940"/>
            <a:ext cx="2208245" cy="1656183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Documents and Settings\Ульмасов\Рабочий стол\Presentations\Отчет МО\Lable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695093" y="0"/>
            <a:ext cx="2400267" cy="1747734"/>
          </a:xfrm>
          <a:prstGeom prst="ellipse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softEdge rad="112500"/>
          </a:effec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02552530"/>
              </p:ext>
            </p:extLst>
          </p:nvPr>
        </p:nvGraphicFramePr>
        <p:xfrm>
          <a:off x="821410" y="1855946"/>
          <a:ext cx="10399363" cy="4237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2896"/>
                <a:gridCol w="3916487"/>
                <a:gridCol w="5619980"/>
              </a:tblGrid>
              <a:tr h="1018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12" marR="629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Страна </a:t>
                      </a:r>
                      <a:endParaRPr lang="ru-RU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12" marR="629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</a:t>
                      </a: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студентов</a:t>
                      </a:r>
                      <a:endParaRPr lang="ru-RU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12" marR="62912" marT="0" marB="0"/>
                </a:tc>
              </a:tr>
              <a:tr h="3218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12" marR="629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Россия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Япония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Китай</a:t>
                      </a:r>
                      <a:endParaRPr lang="ru-RU" sz="2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Германия</a:t>
                      </a:r>
                      <a:endParaRPr lang="ru-RU" sz="2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912" marR="629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2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</a:t>
                      </a:r>
                      <a:r>
                        <a:rPr lang="en-US" sz="28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</a:t>
                      </a:r>
                      <a:r>
                        <a:rPr lang="en-US" sz="2800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88</a:t>
                      </a:r>
                      <a:endParaRPr lang="ru-RU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12" marR="62912" marT="0" marB="0"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3048000" y="48698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Академическая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мобильность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8626823"/>
      </p:ext>
    </p:extLst>
  </p:cSld>
  <p:clrMapOvr>
    <a:masterClrMapping/>
  </p:clrMapOvr>
  <p:transition spd="med" advTm="5000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</a:t>
            </a:r>
            <a:r>
              <a:rPr lang="ru-RU" dirty="0" smtClean="0"/>
              <a:t>онкурс </a:t>
            </a:r>
            <a:r>
              <a:rPr lang="ru-RU" dirty="0" smtClean="0"/>
              <a:t>«</a:t>
            </a:r>
            <a:r>
              <a:rPr lang="ru-RU" b="1" dirty="0" smtClean="0"/>
              <a:t>Мост китайского языка»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5908" y="2495228"/>
            <a:ext cx="6602256" cy="353361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В этом году победителем международного конкурса «</a:t>
            </a:r>
            <a:r>
              <a:rPr lang="ru-RU" b="1" dirty="0" smtClean="0"/>
              <a:t>Мост китайского языка» </a:t>
            </a:r>
            <a:r>
              <a:rPr lang="ru-RU" dirty="0" smtClean="0"/>
              <a:t>среди студентов Таджикистана стал наш студент </a:t>
            </a:r>
            <a:r>
              <a:rPr lang="ru-RU" dirty="0" smtClean="0"/>
              <a:t>3-курса </a:t>
            </a:r>
            <a:r>
              <a:rPr lang="ru-RU" dirty="0" smtClean="0"/>
              <a:t>филологического факультета отделения китайского языка  </a:t>
            </a:r>
            <a:r>
              <a:rPr lang="ru-RU" b="1" dirty="0" smtClean="0"/>
              <a:t>Тагиров</a:t>
            </a:r>
            <a:r>
              <a:rPr lang="ru-RU" dirty="0" smtClean="0"/>
              <a:t> </a:t>
            </a:r>
            <a:r>
              <a:rPr lang="ru-RU" b="1" dirty="0" err="1" smtClean="0"/>
              <a:t>Илхом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 descr="86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09778" y="3063416"/>
            <a:ext cx="4167455" cy="25004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6979" y="1364777"/>
            <a:ext cx="10918209" cy="251118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6700" dirty="0" smtClean="0"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ВОСПИТАТЕЛЬНАЯ РАБОТА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23233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5000">
        <p:split orient="vert"/>
      </p:transition>
    </mc:Choice>
    <mc:Fallback>
      <p:transition spd="slow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05469" y="1501253"/>
            <a:ext cx="1008569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Были организованы встречи с представителями аппарата Президента РТ, правоохранительных органов (КНБ, МВД), прокуратуры,  парламента, министерства здравоохранения  и других органов государственной власти. (18 встреч). </a:t>
            </a: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Были организованы и проведены мероприятия (встречи представителями органов государственно власти, духовенства, открытые кураторские часы), посвященные профилактике правонарушений, преступлений и экстремизма в молодежной среде.</a:t>
            </a: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0613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5000">
        <p:split orient="vert"/>
      </p:transition>
    </mc:Choice>
    <mc:Fallback>
      <p:transition spd="slow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C:\Documents and Settings\проректор\Рабочий стол\ФОТО\DSC_8488.JPG"/>
          <p:cNvPicPr>
            <a:picLocks noChangeAspect="1" noChangeArrowheads="1"/>
          </p:cNvPicPr>
          <p:nvPr/>
        </p:nvPicPr>
        <p:blipFill>
          <a:blip r:embed="rId2" cstate="print"/>
          <a:srcRect l="32021" t="24126" r="33746"/>
          <a:stretch>
            <a:fillRect/>
          </a:stretch>
        </p:blipFill>
        <p:spPr bwMode="auto">
          <a:xfrm>
            <a:off x="8708627" y="1813299"/>
            <a:ext cx="3147572" cy="4650864"/>
          </a:xfrm>
          <a:prstGeom prst="rect">
            <a:avLst/>
          </a:prstGeom>
          <a:noFill/>
        </p:spPr>
      </p:pic>
      <p:pic>
        <p:nvPicPr>
          <p:cNvPr id="56324" name="Picture 4" descr="http://rt.ehost.tj/upload/images/DSC_036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1440" y="4060552"/>
            <a:ext cx="3903833" cy="239807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50359" y="282844"/>
            <a:ext cx="10018713" cy="1282485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"Ректор РТСУ приглашает".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255352" y="1580828"/>
            <a:ext cx="7501182" cy="358010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РТСУ  сложилась  очень интересная традиция, под названием  "Ректор РТСУ приглашает".  Была проведена очень интересная и душевная встреча с Народным художником, Лауреатом Государственной премии  им. А. Рудаки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Вафо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Назаровым (22 апреля 2015 г.) и Народным артистом Таджикистана,   Маратом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Ариповым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(24 июня 2015 г.).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90613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5000">
        <p:split orient="vert"/>
      </p:transition>
    </mc:Choice>
    <mc:Fallback>
      <p:transition spd="slow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Встреча с представителями религиозных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конфессий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84311" y="2666999"/>
            <a:ext cx="5697540" cy="31242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июня 2015 г. прошла интересная встреча студентов и  ППС   с представителями религиозных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конфессий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(ислам, христианство, иудаизм) по злободневным проблемам дня: экстремизма, радикального ислама, ИГИЛ, безопасности в регионе.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0" name="Picture 2" descr="C:\Documents and Settings\проректор\Рабочий стол\ФОТО\09.06.15\DSC_9792.JPG"/>
          <p:cNvPicPr>
            <a:picLocks noChangeAspect="1" noChangeArrowheads="1"/>
          </p:cNvPicPr>
          <p:nvPr/>
        </p:nvPicPr>
        <p:blipFill>
          <a:blip r:embed="rId2" cstate="print"/>
          <a:srcRect l="16727" t="20380" r="19334" b="12848"/>
          <a:stretch>
            <a:fillRect/>
          </a:stretch>
        </p:blipFill>
        <p:spPr bwMode="auto">
          <a:xfrm>
            <a:off x="7219950" y="2705100"/>
            <a:ext cx="4514850" cy="31432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Профессорско-преподавательский состав РТСУ по состоянию на июнь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 г. выглядит следующим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910839"/>
            <a:ext cx="10018713" cy="2715045"/>
          </a:xfrm>
        </p:spPr>
        <p:txBody>
          <a:bodyPr>
            <a:noAutofit/>
          </a:bodyPr>
          <a:lstStyle/>
          <a:p>
            <a:pPr marL="22225" indent="-22225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ППС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РТСУ включает 328 человек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совместителями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остепенённых – 197 человек – 60,1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%),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них; докторов наук – 56 человек, кандидатов наук – 141 человек.</a:t>
            </a:r>
          </a:p>
        </p:txBody>
      </p:sp>
    </p:spTree>
    <p:extLst>
      <p:ext uri="{BB962C8B-B14F-4D97-AF65-F5344CB8AC3E}">
        <p14:creationId xmlns:p14="http://schemas.microsoft.com/office/powerpoint/2010/main" xmlns="" val="996311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6663" y="624110"/>
            <a:ext cx="10057949" cy="128089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2014-2015 учебном году творческие коллективы Центра культуры РТСУ дали более 30 концертов. 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6663" y="2035330"/>
            <a:ext cx="3985146" cy="2200582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32812" y="1905001"/>
            <a:ext cx="4172348" cy="23309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71750" y="4317277"/>
            <a:ext cx="3657600" cy="207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7604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5000">
        <p:split orient="vert"/>
      </p:transition>
    </mc:Choice>
    <mc:Fallback>
      <p:transition spd="slow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9116" y="1085850"/>
            <a:ext cx="10385496" cy="16383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Тагиров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Ильхом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занял второе место в V Международном фестивале  конкурсе авторской песни «Журавли над Россией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70-летию Победы 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ВОВ.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900" y="2514600"/>
            <a:ext cx="5486401" cy="3390900"/>
          </a:xfrm>
          <a:effectLst/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spcBef>
                <a:spcPct val="0"/>
              </a:spcBef>
              <a:buNone/>
            </a:pPr>
            <a:endParaRPr lang="ru-RU" sz="2800" dirty="0" smtClean="0">
              <a:ln w="3175" cmpd="sng">
                <a:noFill/>
              </a:ln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r">
              <a:spcBef>
                <a:spcPct val="0"/>
              </a:spcBef>
              <a:buNone/>
            </a:pPr>
            <a:r>
              <a:rPr lang="ru-RU" sz="28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Фольклорный ансамбль «Славяне» был награжден грамотой за подписью Президента России В.В. Путина и памятной медалью за проведение мероприятий, посвященных празднованию 70-летия Победы в ВОВ.</a:t>
            </a:r>
            <a:endParaRPr lang="ru-RU" sz="2800" dirty="0">
              <a:ln w="3175" cmpd="sng">
                <a:noFill/>
              </a:ln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43412" y="2867313"/>
            <a:ext cx="4982006" cy="317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0354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5000">
        <p:split orient="vert"/>
      </p:transition>
    </mc:Choice>
    <mc:Fallback>
      <p:transition spd="slow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4262" y="243385"/>
            <a:ext cx="10440088" cy="1304499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мероприятиях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52551" y="1143000"/>
            <a:ext cx="10363200" cy="5216609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60000"/>
              </a:lnSpc>
            </a:pPr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Студенты 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РТСУ принимали активное участие в массовых городских спортивных пробегах, посвященных празднованию 90-летия города Душанбе. В рамках патриотического воспитания было проведено 27 встреч с представителями Совета ветеранов, Министерства обороны РТ и 201 МСД. </a:t>
            </a:r>
            <a:endParaRPr lang="ru-RU" sz="2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60000"/>
              </a:lnSpc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экологического воспитания были проведены 17 субботников (</a:t>
            </a:r>
            <a:r>
              <a:rPr lang="ru-RU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внутриуниверситетские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городские).  </a:t>
            </a:r>
          </a:p>
          <a:p>
            <a:pPr>
              <a:lnSpc>
                <a:spcPct val="160000"/>
              </a:lnSpc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Благотворительные акции: школа-интернат г. </a:t>
            </a:r>
            <a:r>
              <a:rPr lang="ru-RU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Шахринав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школа-интернат Ромита,  дом престарелых г.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Душанбе и г.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Турсунзаде.</a:t>
            </a:r>
          </a:p>
          <a:p>
            <a:pPr>
              <a:lnSpc>
                <a:spcPct val="160000"/>
              </a:lnSpc>
            </a:pPr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мая 2015 года концерт и акция 	«Вальс Победы</a:t>
            </a:r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4495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000">
        <p:split orient="vert"/>
      </p:transition>
    </mc:Choice>
    <mc:Fallback>
      <p:transition spd="slow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6661" y="933450"/>
            <a:ext cx="6021389" cy="5391150"/>
          </a:xfrm>
        </p:spPr>
        <p:txBody>
          <a:bodyPr>
            <a:noAutofit/>
          </a:bodyPr>
          <a:lstStyle/>
          <a:p>
            <a:pPr algn="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Ректор РТСУ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Нурали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Назарович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Салихов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 благодарность от Генерального секретаря ОДКБ и Президента университетской лиги ОДКБ, за организацию международной акции университетской лиги ОДКБ, "Вальс Победы", посвященный 70-летию Победы в Великой Отечественной войне. 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10450" y="819434"/>
            <a:ext cx="4152900" cy="5527344"/>
          </a:xfrm>
        </p:spPr>
      </p:pic>
    </p:spTree>
    <p:extLst>
      <p:ext uri="{BB962C8B-B14F-4D97-AF65-F5344CB8AC3E}">
        <p14:creationId xmlns:p14="http://schemas.microsoft.com/office/powerpoint/2010/main" xmlns="" val="1179571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5000">
        <p:split orient="vert"/>
      </p:transition>
    </mc:Choice>
    <mc:Fallback>
      <p:transition spd="slow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495301"/>
            <a:ext cx="10018713" cy="933449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Хозяйственно –финансовая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деятельность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1460" y="1466849"/>
            <a:ext cx="10117140" cy="5105401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01.07.15г. запланировано денежных средств по бюджету РТ в сумме 1 088 997сомони, фактически 367523,56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сомони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израсходовано.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счет внебюджетных средств предусмотрено 8077658,72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сомони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фактически израсходовано 5764539,56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сомони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Министерством образования и науки РФ на 2015 год предусмотрено средств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/плату, начисления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/плату и стипендию в размере 138 754 600 рублей (16 650 552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сомони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фактически израсходовано 60 947 273,48 рублей (7 313 672,81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сомони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За счет средств бюджета РФ получают 986 студентов академическую стипендию, в том числе 24 студента получают социальную стипендию.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495301"/>
            <a:ext cx="10018713" cy="933449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Хозяйственно –финансовая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деятельность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1460" y="1466849"/>
            <a:ext cx="10117140" cy="5105401"/>
          </a:xfrm>
        </p:spPr>
        <p:txBody>
          <a:bodyPr>
            <a:noAutofit/>
          </a:bodyPr>
          <a:lstStyle/>
          <a:p>
            <a:pPr marL="26670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счет средств бюджета РФ, были выплачены студентам-сиротам единовременное денежное пособие при выпуске, пособие на приобретение одежды, обуви и мягкого инвентаря (при выпуске), ежегодное пополнение в год в сумме 609 736,27 рублей (80 180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сомони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ежемесячно 24 студентам-сиротам и  студентам из малообеспеченных семей выделяются талоны на бесплатное питание, что в год составило 145 200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сомони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Минимальная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/плата 5965 руб.(500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сомони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10903939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сомони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доход РТ и 138754600 (16650552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сомони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доход РФ, что составляет 65%, т.е.  больше выделяет средства сторона РФ.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70011" y="3695700"/>
            <a:ext cx="10018713" cy="1752599"/>
          </a:xfrm>
        </p:spPr>
        <p:txBody>
          <a:bodyPr>
            <a:normAutofit/>
          </a:bodyPr>
          <a:lstStyle/>
          <a:p>
            <a:r>
              <a:rPr lang="ru-RU" sz="6600" dirty="0" smtClean="0"/>
              <a:t>СПАСИБО ЗА ВНИМАНИЕ</a:t>
            </a:r>
            <a:endParaRPr lang="ru-RU" sz="6600" dirty="0"/>
          </a:p>
        </p:txBody>
      </p:sp>
      <p:pic>
        <p:nvPicPr>
          <p:cNvPr id="59394" name="Picture 2" descr="logo"/>
          <p:cNvPicPr>
            <a:picLocks noChangeAspect="1" noChangeArrowheads="1"/>
          </p:cNvPicPr>
          <p:nvPr/>
        </p:nvPicPr>
        <p:blipFill>
          <a:blip r:embed="rId2"/>
          <a:srcRect r="69552"/>
          <a:stretch>
            <a:fillRect/>
          </a:stretch>
        </p:blipFill>
        <p:spPr bwMode="auto">
          <a:xfrm>
            <a:off x="5161239" y="838200"/>
            <a:ext cx="2425095" cy="2286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947" y="685800"/>
            <a:ext cx="10261078" cy="175259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студентов на дневном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отделении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38330823"/>
              </p:ext>
            </p:extLst>
          </p:nvPr>
        </p:nvGraphicFramePr>
        <p:xfrm>
          <a:off x="1179954" y="2179941"/>
          <a:ext cx="10549720" cy="42035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8312"/>
                <a:gridCol w="4340077"/>
                <a:gridCol w="2184410"/>
                <a:gridCol w="1724534"/>
                <a:gridCol w="1722387"/>
              </a:tblGrid>
              <a:tr h="7311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факультета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94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Филологический факультет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872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496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376</a:t>
                      </a:r>
                    </a:p>
                  </a:txBody>
                  <a:tcPr marL="68580" marR="68580" marT="0" marB="0"/>
                </a:tc>
              </a:tr>
              <a:tr h="694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ФИМО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688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288</a:t>
                      </a:r>
                    </a:p>
                  </a:txBody>
                  <a:tcPr marL="68580" marR="68580" marT="0" marB="0"/>
                </a:tc>
              </a:tr>
              <a:tr h="694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Экономический факультет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1390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772</a:t>
                      </a:r>
                    </a:p>
                  </a:txBody>
                  <a:tcPr marL="68580" marR="68580" marT="0" marB="0"/>
                </a:tc>
              </a:tr>
              <a:tr h="694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Юридический факультет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537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288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249</a:t>
                      </a:r>
                    </a:p>
                  </a:txBody>
                  <a:tcPr marL="68580" marR="68580" marT="0" marB="0"/>
                </a:tc>
              </a:tr>
              <a:tr h="694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ИТОГО: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3487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1802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1685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61196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студентов на заочном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отделении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03922996"/>
              </p:ext>
            </p:extLst>
          </p:nvPr>
        </p:nvGraphicFramePr>
        <p:xfrm>
          <a:off x="1255593" y="2224584"/>
          <a:ext cx="10495127" cy="4053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365"/>
                <a:gridCol w="4463444"/>
                <a:gridCol w="1849715"/>
                <a:gridCol w="2010560"/>
                <a:gridCol w="1595043"/>
              </a:tblGrid>
              <a:tr h="6755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№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Наименование факультета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Общ. кол-во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Бюджет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Договор</a:t>
                      </a:r>
                    </a:p>
                  </a:txBody>
                  <a:tcPr marL="68580" marR="68580" marT="0" marB="0"/>
                </a:tc>
              </a:tr>
              <a:tr h="6755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Филологический факультет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362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96</a:t>
                      </a:r>
                    </a:p>
                  </a:txBody>
                  <a:tcPr marL="68580" marR="68580" marT="0" marB="0"/>
                </a:tc>
              </a:tr>
              <a:tr h="6755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ФИМО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52</a:t>
                      </a:r>
                    </a:p>
                  </a:txBody>
                  <a:tcPr marL="68580" marR="68580" marT="0" marB="0"/>
                </a:tc>
              </a:tr>
              <a:tr h="6755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Экономический факультет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899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524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375</a:t>
                      </a:r>
                    </a:p>
                  </a:txBody>
                  <a:tcPr marL="68580" marR="68580" marT="0" marB="0"/>
                </a:tc>
              </a:tr>
              <a:tr h="6755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Юридический факультет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550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320</a:t>
                      </a:r>
                    </a:p>
                  </a:txBody>
                  <a:tcPr marL="68580" marR="68580" marT="0" marB="0"/>
                </a:tc>
              </a:tr>
              <a:tr h="6755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ИТОГО: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1963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843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78173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контингент студентов РТСУ включает 5450 студентов, из которых 2528 студентов обучаются на договорной основе.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связи с переходом сдачи экзаменов к инновационным, руководство РТСУ приняло решение принимать некоторые экзамены на тестовой основе, в том числе в режиме онлайн тестирования.</a:t>
            </a:r>
          </a:p>
          <a:p>
            <a:pPr marL="0" indent="0" algn="just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принято 175 экзаменов (35%) на основе тестирования, из них: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Экономическом факультете – 63 экзамена (30%)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Филологическом факультете – 39 экзаменов (33%)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Юридическом факультете – 42 экзамена (71%)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факультете Истории и Международных отношениях –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(34%)</a:t>
            </a:r>
          </a:p>
          <a:p>
            <a:pPr algn="just"/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1034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 в РТСУ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667000"/>
            <a:ext cx="10018713" cy="3706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сегодняшний день заключено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88*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долгосрочных договоров на практику: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Филологический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фак-т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- 28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Экономический фак-т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фак-т        - 11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ФИМО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    - 13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сравнении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2014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годом число трудоустроенных выпускников возросло на 8,1%.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*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 38 с последующим трудоустройством наиболее подготовленных выпускников.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15591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8760" y="0"/>
            <a:ext cx="1050036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0680" y="0"/>
            <a:ext cx="1056132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149</TotalTime>
  <Words>1327</Words>
  <Application>Microsoft Office PowerPoint</Application>
  <PresentationFormat>Произвольный</PresentationFormat>
  <Paragraphs>225</Paragraphs>
  <Slides>36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Параллакс</vt:lpstr>
      <vt:lpstr>ПРЕСС-КОНФЕРЕНЦИЯ</vt:lpstr>
      <vt:lpstr>      УЧЕБНАЯ ДЕЯТЕЛЬНОСТЬ </vt:lpstr>
      <vt:lpstr>Профессорско-преподавательский состав РТСУ по состоянию на июнь 2015 г. выглядит следующим образом:</vt:lpstr>
      <vt:lpstr>Количество студентов на дневном отделении:</vt:lpstr>
      <vt:lpstr>Количество студентов на заочном отделении:</vt:lpstr>
      <vt:lpstr>  Таким образом, контингент студентов РТСУ включает 5450 студентов, из которых 2528 студентов обучаются на договорной основе.</vt:lpstr>
      <vt:lpstr>Организация практик в РТСУ</vt:lpstr>
      <vt:lpstr>Слайд 8</vt:lpstr>
      <vt:lpstr>Слайд 9</vt:lpstr>
      <vt:lpstr>Слайд 10</vt:lpstr>
      <vt:lpstr>Слайд 11</vt:lpstr>
      <vt:lpstr>НАУЧНЫЕ МЕРОПРИЯТИЯ</vt:lpstr>
      <vt:lpstr>Слайд 13</vt:lpstr>
      <vt:lpstr>Слайд 14</vt:lpstr>
      <vt:lpstr>АСПИРАНТУРА</vt:lpstr>
      <vt:lpstr>ДИССЕРТАЦИОННЫЕ СОВЕТЫ</vt:lpstr>
      <vt:lpstr>Слайд 17</vt:lpstr>
      <vt:lpstr>Слайд 18</vt:lpstr>
      <vt:lpstr>Международная деятельность</vt:lpstr>
      <vt:lpstr>Слайд 20</vt:lpstr>
      <vt:lpstr>Слайд 21</vt:lpstr>
      <vt:lpstr>Слайд 22</vt:lpstr>
      <vt:lpstr>Слайд 23</vt:lpstr>
      <vt:lpstr>Слайд 24</vt:lpstr>
      <vt:lpstr>Конкурс «Мост китайского языка»</vt:lpstr>
      <vt:lpstr> ВОСПИТАТЕЛЬНАЯ РАБОТА  </vt:lpstr>
      <vt:lpstr>Слайд 27</vt:lpstr>
      <vt:lpstr>"Ректор РТСУ приглашает".</vt:lpstr>
      <vt:lpstr>Встреча с представителями религиозных конфессий</vt:lpstr>
      <vt:lpstr> В 2014-2015 учебном году творческие коллективы Центра культуры РТСУ дали более 30 концертов. </vt:lpstr>
      <vt:lpstr> Тагиров Ильхом занял второе место в V Международном фестивале  конкурсе авторской песни «Журавли над Россией», к 70-летию Победы в ВОВ.   </vt:lpstr>
      <vt:lpstr>Участие в мероприятиях</vt:lpstr>
      <vt:lpstr>Ректор РТСУ Нурали Назарович Салихов получил благодарность от Генерального секретаря ОДКБ и Президента университетской лиги ОДКБ, за организацию международной акции университетской лиги ОДКБ, "Вальс Победы", посвященный 70-летию Победы в Великой Отечественной войне. </vt:lpstr>
      <vt:lpstr>Хозяйственно –финансовая деятельность</vt:lpstr>
      <vt:lpstr>Хозяйственно –финансовая деятельность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УЧЕБНАЯ ДЕЯТЕЛЬНОСТЬ </dc:title>
  <dc:creator>khamidov</dc:creator>
  <cp:lastModifiedBy>проректор</cp:lastModifiedBy>
  <cp:revision>31</cp:revision>
  <dcterms:created xsi:type="dcterms:W3CDTF">2015-07-11T05:30:03Z</dcterms:created>
  <dcterms:modified xsi:type="dcterms:W3CDTF">2015-07-13T12:30:40Z</dcterms:modified>
</cp:coreProperties>
</file>